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2"/>
  </p:notesMasterIdLst>
  <p:sldIdLst>
    <p:sldId id="256" r:id="rId2"/>
    <p:sldId id="312" r:id="rId3"/>
    <p:sldId id="313" r:id="rId4"/>
    <p:sldId id="259" r:id="rId5"/>
    <p:sldId id="277" r:id="rId6"/>
    <p:sldId id="322" r:id="rId7"/>
    <p:sldId id="324" r:id="rId8"/>
    <p:sldId id="321" r:id="rId9"/>
    <p:sldId id="325" r:id="rId10"/>
    <p:sldId id="278" r:id="rId11"/>
    <p:sldId id="295" r:id="rId12"/>
    <p:sldId id="279" r:id="rId13"/>
    <p:sldId id="280" r:id="rId14"/>
    <p:sldId id="297" r:id="rId15"/>
    <p:sldId id="298" r:id="rId16"/>
    <p:sldId id="299" r:id="rId17"/>
    <p:sldId id="300" r:id="rId18"/>
    <p:sldId id="281" r:id="rId19"/>
    <p:sldId id="331" r:id="rId20"/>
    <p:sldId id="315" r:id="rId21"/>
    <p:sldId id="314" r:id="rId22"/>
    <p:sldId id="332" r:id="rId23"/>
    <p:sldId id="333" r:id="rId24"/>
    <p:sldId id="334" r:id="rId25"/>
    <p:sldId id="317" r:id="rId26"/>
    <p:sldId id="282" r:id="rId27"/>
    <p:sldId id="294" r:id="rId28"/>
    <p:sldId id="301" r:id="rId29"/>
    <p:sldId id="302" r:id="rId30"/>
    <p:sldId id="326" r:id="rId31"/>
    <p:sldId id="329" r:id="rId32"/>
    <p:sldId id="328" r:id="rId33"/>
    <p:sldId id="335" r:id="rId34"/>
    <p:sldId id="327" r:id="rId35"/>
    <p:sldId id="283" r:id="rId36"/>
    <p:sldId id="303" r:id="rId37"/>
    <p:sldId id="309" r:id="rId38"/>
    <p:sldId id="310" r:id="rId39"/>
    <p:sldId id="284" r:id="rId40"/>
    <p:sldId id="285" r:id="rId41"/>
    <p:sldId id="288" r:id="rId42"/>
    <p:sldId id="290" r:id="rId43"/>
    <p:sldId id="293" r:id="rId44"/>
    <p:sldId id="340" r:id="rId45"/>
    <p:sldId id="341" r:id="rId46"/>
    <p:sldId id="342" r:id="rId47"/>
    <p:sldId id="343" r:id="rId48"/>
    <p:sldId id="291" r:id="rId49"/>
    <p:sldId id="336" r:id="rId50"/>
    <p:sldId id="33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8"/>
    <p:restoredTop sz="94557"/>
  </p:normalViewPr>
  <p:slideViewPr>
    <p:cSldViewPr snapToGrid="0" snapToObjects="1">
      <p:cViewPr varScale="1">
        <p:scale>
          <a:sx n="105" d="100"/>
          <a:sy n="105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F95F2-0A2E-AA43-9622-6D58588282B4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8158A-27F4-A043-97C4-E7F5940A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8158A-27F4-A043-97C4-E7F5940AA5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2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8158A-27F4-A043-97C4-E7F5940AA5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55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art thou box?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8158A-27F4-A043-97C4-E7F5940AA5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0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art thou box?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8158A-27F4-A043-97C4-E7F5940AA5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00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art thou box?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8158A-27F4-A043-97C4-E7F5940AA5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3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3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3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0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4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4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6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6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8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7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8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codegenes.org/huma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eu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6ECF3-B2BA-4C77-AE1F-855E654E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" t="36655" b="756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1FF33-B55B-474F-A4D2-AAFFFE17C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 err="1"/>
              <a:t>RNASeq</a:t>
            </a:r>
            <a:r>
              <a:rPr lang="en-US" sz="6600" dirty="0"/>
              <a:t> </a:t>
            </a:r>
            <a:br>
              <a:rPr lang="en-US" sz="6600" dirty="0"/>
            </a:br>
            <a:r>
              <a:rPr lang="en-US" sz="6600" dirty="0"/>
              <a:t>Downstream Analysis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8C86A-7DBF-EB46-A7DE-FC100C458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 dirty="0"/>
              <a:t>Nidhi Mahejabeen Hossain</a:t>
            </a:r>
          </a:p>
        </p:txBody>
      </p:sp>
    </p:spTree>
    <p:extLst>
      <p:ext uri="{BB962C8B-B14F-4D97-AF65-F5344CB8AC3E}">
        <p14:creationId xmlns:p14="http://schemas.microsoft.com/office/powerpoint/2010/main" val="288407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HISAT2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HISAT2 used for initial alignment as RNA STAR was not running temporarily on Galaxy</a:t>
            </a:r>
          </a:p>
          <a:p>
            <a:r>
              <a:rPr lang="en-US" dirty="0"/>
              <a:t>RNA STAR is the preferred tool for alignment</a:t>
            </a:r>
          </a:p>
          <a:p>
            <a:r>
              <a:rPr lang="en-US" dirty="0"/>
              <a:t>Uncompressed </a:t>
            </a:r>
            <a:r>
              <a:rPr lang="en-US" dirty="0" err="1"/>
              <a:t>fasta</a:t>
            </a:r>
            <a:r>
              <a:rPr lang="en-US" dirty="0"/>
              <a:t> file of the genome sequence</a:t>
            </a:r>
          </a:p>
          <a:p>
            <a:pPr lvl="1"/>
            <a:r>
              <a:rPr lang="en-HK" dirty="0">
                <a:hlinkClick r:id="rId3"/>
              </a:rPr>
              <a:t>https://www.gencodegenes.org/human/</a:t>
            </a:r>
            <a:endParaRPr lang="en-HK" dirty="0"/>
          </a:p>
          <a:p>
            <a:pPr lvl="1"/>
            <a:r>
              <a:rPr lang="en-HK" dirty="0"/>
              <a:t>Import to Galaxy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6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STAR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5ECCD4-3B37-434A-8EAD-A27D3777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1581912"/>
            <a:ext cx="10168128" cy="3694176"/>
          </a:xfrm>
        </p:spPr>
        <p:txBody>
          <a:bodyPr>
            <a:normAutofit/>
          </a:bodyPr>
          <a:lstStyle/>
          <a:p>
            <a:r>
              <a:rPr lang="en-US" dirty="0"/>
              <a:t>Only works on </a:t>
            </a:r>
            <a:r>
              <a:rPr lang="en-HK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https://usegalaxy.eu/</a:t>
            </a:r>
            <a:endParaRPr lang="en-HK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914A5E-4CEE-E34F-943E-6F2F2CB4C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96" t="15653"/>
          <a:stretch/>
        </p:blipFill>
        <p:spPr>
          <a:xfrm>
            <a:off x="4866968" y="2067264"/>
            <a:ext cx="7080994" cy="46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 annotation (GTF file) of the same version as </a:t>
            </a:r>
            <a:r>
              <a:rPr lang="en-US" dirty="0" err="1"/>
              <a:t>fasta</a:t>
            </a:r>
            <a:r>
              <a:rPr lang="en-US" dirty="0"/>
              <a:t> file from GENCODE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Outputs: </a:t>
            </a:r>
          </a:p>
          <a:p>
            <a:pPr lvl="1"/>
            <a:r>
              <a:rPr lang="en-US" dirty="0"/>
              <a:t>first column ENSEMBL gene ID </a:t>
            </a:r>
          </a:p>
          <a:p>
            <a:pPr lvl="1"/>
            <a:r>
              <a:rPr lang="en-US" dirty="0"/>
              <a:t>Second column counts </a:t>
            </a:r>
          </a:p>
        </p:txBody>
      </p:sp>
    </p:spTree>
    <p:extLst>
      <p:ext uri="{BB962C8B-B14F-4D97-AF65-F5344CB8AC3E}">
        <p14:creationId xmlns:p14="http://schemas.microsoft.com/office/powerpoint/2010/main" val="2822676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on Galaxy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 </a:t>
            </a:r>
            <a:r>
              <a:rPr lang="en-US" dirty="0" err="1"/>
              <a:t>HTSeq</a:t>
            </a:r>
            <a:r>
              <a:rPr lang="en-US" dirty="0"/>
              <a:t> count according to the factors and subfactors.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Outputs:</a:t>
            </a:r>
          </a:p>
          <a:p>
            <a:pPr lvl="1"/>
            <a:r>
              <a:rPr lang="en-US" dirty="0"/>
              <a:t>Results file with </a:t>
            </a:r>
            <a:r>
              <a:rPr lang="en-US" dirty="0" err="1"/>
              <a:t>baseMean</a:t>
            </a:r>
            <a:r>
              <a:rPr lang="en-US" dirty="0"/>
              <a:t>, Log2FC, </a:t>
            </a:r>
            <a:r>
              <a:rPr lang="en-US" dirty="0" err="1"/>
              <a:t>adj.pvalue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Visualization in pdf file</a:t>
            </a:r>
          </a:p>
          <a:p>
            <a:pPr lvl="1"/>
            <a:r>
              <a:rPr lang="en-US" dirty="0"/>
              <a:t>Normalized Counts   </a:t>
            </a:r>
          </a:p>
        </p:txBody>
      </p:sp>
    </p:spTree>
    <p:extLst>
      <p:ext uri="{BB962C8B-B14F-4D97-AF65-F5344CB8AC3E}">
        <p14:creationId xmlns:p14="http://schemas.microsoft.com/office/powerpoint/2010/main" val="118253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6496CC-87BD-6440-A87A-2331F501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" y="1879600"/>
            <a:ext cx="1015791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0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52" y="1318661"/>
            <a:ext cx="2999232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to Sample Distance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3B6F8A2-1447-E242-8AAB-C7DCEE7F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17" y="0"/>
            <a:ext cx="6868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005840"/>
            <a:ext cx="3841443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Dispersion Estimates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B36E478-5E7C-BF47-B3A0-4FA7B690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029903"/>
            <a:ext cx="3769253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Histogram of p-values for Treatment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304DA3BC-1895-974C-8D43-5FFBAE15B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894" y="0"/>
            <a:ext cx="6835106" cy="68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6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52" y="1150219"/>
            <a:ext cx="3961758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MA-plot for treatment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E3CC196-C5C0-634B-8B4A-8BEF344A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381" y="0"/>
            <a:ext cx="6847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5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Transformation for DESeq2 on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BD4507-71C3-064D-AC40-58674C01B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8" y="1347643"/>
            <a:ext cx="5910579" cy="3694112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7FDABF9-8A28-0E46-A96B-C28BAC8AF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96" r="505" b="21616"/>
          <a:stretch/>
        </p:blipFill>
        <p:spPr>
          <a:xfrm>
            <a:off x="3073462" y="2527219"/>
            <a:ext cx="9118538" cy="336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Sample Data (NCBI GEO)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103" y="1728216"/>
            <a:ext cx="10168128" cy="3694176"/>
          </a:xfrm>
        </p:spPr>
        <p:txBody>
          <a:bodyPr>
            <a:normAutofit/>
          </a:bodyPr>
          <a:lstStyle/>
          <a:p>
            <a:r>
              <a:rPr lang="en-US" sz="2000" dirty="0"/>
              <a:t>EBI SRA tool on Galaxy</a:t>
            </a:r>
          </a:p>
          <a:p>
            <a:r>
              <a:rPr lang="en-US" sz="2000" dirty="0"/>
              <a:t>Search using GEO accession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For paired library, both files need to be uploaded. </a:t>
            </a:r>
          </a:p>
          <a:p>
            <a:pPr lvl="1"/>
            <a:r>
              <a:rPr lang="en-US" sz="1600" dirty="0"/>
              <a:t>File 1 and 2 are forward and reverse read respectively</a:t>
            </a:r>
          </a:p>
          <a:p>
            <a:pPr lvl="1"/>
            <a:r>
              <a:rPr lang="en-US" sz="1600" dirty="0"/>
              <a:t>Choose FASTQ files </a:t>
            </a:r>
          </a:p>
          <a:p>
            <a:pPr lvl="2"/>
            <a:r>
              <a:rPr lang="en-US" sz="1200" dirty="0"/>
              <a:t>SRA files need to be converted to FASTQ and separated into forward and reverse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9D067E-93A0-854F-BD76-0019C2216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0"/>
          <a:stretch/>
        </p:blipFill>
        <p:spPr>
          <a:xfrm>
            <a:off x="8864680" y="1509854"/>
            <a:ext cx="3213100" cy="5230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3334051-94B7-4741-BDB2-10953ACDA718}"/>
              </a:ext>
            </a:extLst>
          </p:cNvPr>
          <p:cNvSpPr/>
          <p:nvPr/>
        </p:nvSpPr>
        <p:spPr>
          <a:xfrm>
            <a:off x="8864680" y="4548850"/>
            <a:ext cx="1713053" cy="43983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04F45-FAC9-B743-A042-0EDC96F0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45" y="2569951"/>
            <a:ext cx="4385072" cy="97519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930D9F-4E33-EA42-AEF4-72686350D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876" b="20515"/>
          <a:stretch/>
        </p:blipFill>
        <p:spPr>
          <a:xfrm>
            <a:off x="770801" y="4968926"/>
            <a:ext cx="7910836" cy="188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20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Content Placeholder 4" descr="A close up of a building&#10;&#10;Description automatically generated">
            <a:extLst>
              <a:ext uri="{FF2B5EF4-FFF2-40B4-BE49-F238E27FC236}">
                <a16:creationId xmlns:a16="http://schemas.microsoft.com/office/drawing/2014/main" id="{2FB6969D-2A32-2447-83C0-E8928E404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672" y="1728216"/>
            <a:ext cx="7829649" cy="4893531"/>
          </a:xfrm>
        </p:spPr>
      </p:pic>
    </p:spTree>
    <p:extLst>
      <p:ext uri="{BB962C8B-B14F-4D97-AF65-F5344CB8AC3E}">
        <p14:creationId xmlns:p14="http://schemas.microsoft.com/office/powerpoint/2010/main" val="3019586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52" y="495625"/>
            <a:ext cx="8641114" cy="1179576"/>
          </a:xfrm>
        </p:spPr>
        <p:txBody>
          <a:bodyPr>
            <a:normAutofit/>
          </a:bodyPr>
          <a:lstStyle/>
          <a:p>
            <a:r>
              <a:rPr lang="en-US" dirty="0"/>
              <a:t>Volcano Plot on RStudio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264657A-A1D8-D943-8AAB-5E327F06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57" y="1964035"/>
            <a:ext cx="7368209" cy="46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42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52" y="495625"/>
            <a:ext cx="8641114" cy="1179576"/>
          </a:xfrm>
        </p:spPr>
        <p:txBody>
          <a:bodyPr>
            <a:normAutofit/>
          </a:bodyPr>
          <a:lstStyle/>
          <a:p>
            <a:r>
              <a:rPr lang="en-US" dirty="0"/>
              <a:t>Boxplot using </a:t>
            </a:r>
            <a:r>
              <a:rPr lang="en-US" dirty="0" err="1"/>
              <a:t>bigPint</a:t>
            </a:r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A846D8-CA0E-DA41-858D-77ECC8C85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954" y="161925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79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52" y="495625"/>
            <a:ext cx="8641114" cy="1179576"/>
          </a:xfrm>
        </p:spPr>
        <p:txBody>
          <a:bodyPr>
            <a:normAutofit/>
          </a:bodyPr>
          <a:lstStyle/>
          <a:p>
            <a:r>
              <a:rPr lang="en-US" dirty="0"/>
              <a:t>Scatter Matrix using </a:t>
            </a:r>
            <a:r>
              <a:rPr lang="en-US" dirty="0" err="1"/>
              <a:t>bigPint</a:t>
            </a: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751A3D-542A-1940-95DC-52949F7A7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635" y="1923013"/>
            <a:ext cx="7499478" cy="46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52" y="495625"/>
            <a:ext cx="8641114" cy="1179576"/>
          </a:xfrm>
        </p:spPr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err="1"/>
              <a:t>bigPint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B86935-09AE-4D47-A1C7-887F6A6FC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2170826"/>
            <a:ext cx="10168128" cy="3694176"/>
          </a:xfrm>
        </p:spPr>
        <p:txBody>
          <a:bodyPr>
            <a:normAutofit/>
          </a:bodyPr>
          <a:lstStyle/>
          <a:p>
            <a:r>
              <a:rPr lang="en-US" dirty="0"/>
              <a:t>Boxplot does not have a box</a:t>
            </a:r>
          </a:p>
          <a:p>
            <a:r>
              <a:rPr lang="en-US" dirty="0"/>
              <a:t>Errors during clustering</a:t>
            </a:r>
          </a:p>
        </p:txBody>
      </p:sp>
    </p:spTree>
    <p:extLst>
      <p:ext uri="{BB962C8B-B14F-4D97-AF65-F5344CB8AC3E}">
        <p14:creationId xmlns:p14="http://schemas.microsoft.com/office/powerpoint/2010/main" val="347930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47" y="723499"/>
            <a:ext cx="9754028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Annotate from ENSEMBL </a:t>
            </a:r>
            <a:r>
              <a:rPr lang="en-US" dirty="0" err="1"/>
              <a:t>GeneID</a:t>
            </a:r>
            <a:r>
              <a:rPr lang="en-US" dirty="0"/>
              <a:t> to Symbols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206EF6-4EE0-494F-9EED-438D35E81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64"/>
          <a:stretch/>
        </p:blipFill>
        <p:spPr>
          <a:xfrm>
            <a:off x="1075247" y="1903075"/>
            <a:ext cx="9944100" cy="45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GOseq</a:t>
            </a:r>
            <a:r>
              <a:rPr lang="en-US" dirty="0"/>
              <a:t> on Galaxy</a:t>
            </a:r>
          </a:p>
        </p:txBody>
      </p:sp>
      <p:pic>
        <p:nvPicPr>
          <p:cNvPr id="5" name="Picture 4" descr="A black and silver text&#10;&#10;Description automatically generated">
            <a:extLst>
              <a:ext uri="{FF2B5EF4-FFF2-40B4-BE49-F238E27FC236}">
                <a16:creationId xmlns:a16="http://schemas.microsoft.com/office/drawing/2014/main" id="{612D57D1-2A5B-A146-95AD-1D24E244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3948"/>
            <a:ext cx="12192000" cy="48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37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02" y="1038497"/>
            <a:ext cx="3325803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Length bias plot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464DE4AA-C896-0F47-8A3A-2FD842A9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57" y="0"/>
            <a:ext cx="6962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5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087482"/>
            <a:ext cx="3717687" cy="2227217"/>
          </a:xfrm>
        </p:spPr>
        <p:txBody>
          <a:bodyPr>
            <a:normAutofit/>
          </a:bodyPr>
          <a:lstStyle/>
          <a:p>
            <a:r>
              <a:rPr lang="en-US" dirty="0"/>
              <a:t>Top over-represented GO terms plot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C73155-A3FE-D040-A20D-1FF3B3CD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87" y="0"/>
            <a:ext cx="6837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6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genes for categories (GO/KEGG terms)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0D849-7EAB-1A4A-973D-44BE8C574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524000"/>
            <a:ext cx="115951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Importing Sample Data (Unpublished Study)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435609"/>
            <a:ext cx="10168128" cy="369417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For in house samples, import from local files. </a:t>
            </a:r>
          </a:p>
          <a:p>
            <a:pPr lvl="1"/>
            <a:r>
              <a:rPr lang="en-US" dirty="0"/>
              <a:t>For pair ended library, two files (forward and reserve complement) need to be uploaded for each sample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C546EC-ADA4-3942-AE4E-CEB7D00F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38" y="4320668"/>
            <a:ext cx="3327400" cy="14859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76F80A-6170-5B40-8C6C-09D7045B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132" y="3429000"/>
            <a:ext cx="5067300" cy="305435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185CEA3-457D-AB48-A77A-08A113056442}"/>
              </a:ext>
            </a:extLst>
          </p:cNvPr>
          <p:cNvSpPr/>
          <p:nvPr/>
        </p:nvSpPr>
        <p:spPr>
          <a:xfrm>
            <a:off x="4693920" y="4991548"/>
            <a:ext cx="1107948" cy="117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1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Code for </a:t>
            </a:r>
            <a:r>
              <a:rPr lang="en-US" dirty="0" err="1"/>
              <a:t>GOSeq</a:t>
            </a:r>
            <a:r>
              <a:rPr lang="en-US" dirty="0"/>
              <a:t> on RStudio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448453-27F8-4D42-AFB3-BAAAB8343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0492" y="2244199"/>
            <a:ext cx="7431016" cy="4548746"/>
          </a:xfrm>
        </p:spPr>
      </p:pic>
    </p:spTree>
    <p:extLst>
      <p:ext uri="{BB962C8B-B14F-4D97-AF65-F5344CB8AC3E}">
        <p14:creationId xmlns:p14="http://schemas.microsoft.com/office/powerpoint/2010/main" val="1391508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for </a:t>
            </a:r>
            <a:r>
              <a:rPr lang="en-US" dirty="0" err="1"/>
              <a:t>GOSeq</a:t>
            </a:r>
            <a:r>
              <a:rPr lang="en-US" dirty="0"/>
              <a:t> on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Probable cause of error is input file format</a:t>
            </a:r>
          </a:p>
          <a:p>
            <a:r>
              <a:rPr lang="en-US" dirty="0"/>
              <a:t>‘genes’ were extracted from the first column of DESeq2 results</a:t>
            </a:r>
          </a:p>
          <a:p>
            <a:r>
              <a:rPr lang="en-US" dirty="0"/>
              <a:t>Added a column to a DeSeq2 results that output 1 if </a:t>
            </a:r>
            <a:r>
              <a:rPr lang="en-US" dirty="0" err="1"/>
              <a:t>adj.p</a:t>
            </a:r>
            <a:r>
              <a:rPr lang="en-US" dirty="0"/>
              <a:t> &lt;0.05 and 0 otherwise to show if the gene is differentially expressed </a:t>
            </a:r>
          </a:p>
          <a:p>
            <a:r>
              <a:rPr lang="en-US" dirty="0"/>
              <a:t>Created a list of the </a:t>
            </a:r>
            <a:r>
              <a:rPr lang="en-US" dirty="0" err="1"/>
              <a:t>geneIDs</a:t>
            </a:r>
            <a:r>
              <a:rPr lang="en-US" dirty="0"/>
              <a:t> corresponding to 1 as ‘</a:t>
            </a:r>
            <a:r>
              <a:rPr lang="en-US" dirty="0" err="1"/>
              <a:t>DEgenes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08093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</a:t>
            </a:r>
            <a:r>
              <a:rPr lang="en-US" dirty="0" err="1"/>
              <a:t>getgo</a:t>
            </a:r>
            <a:endParaRPr lang="en-US" dirty="0"/>
          </a:p>
        </p:txBody>
      </p:sp>
      <p:pic>
        <p:nvPicPr>
          <p:cNvPr id="9" name="Content Placeholder 8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B15F7D5A-30D5-CE42-883C-E29D740BB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6345" y="1728216"/>
            <a:ext cx="5019309" cy="4626298"/>
          </a:xfrm>
        </p:spPr>
      </p:pic>
    </p:spTree>
    <p:extLst>
      <p:ext uri="{BB962C8B-B14F-4D97-AF65-F5344CB8AC3E}">
        <p14:creationId xmlns:p14="http://schemas.microsoft.com/office/powerpoint/2010/main" val="2319497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</a:t>
            </a:r>
            <a:r>
              <a:rPr lang="en-US" dirty="0" err="1"/>
              <a:t>getlength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552ABF-A213-B544-BB54-A253DA73D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1659" y="1728216"/>
            <a:ext cx="5735944" cy="4301959"/>
          </a:xfr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5FD1E83-56DD-4341-8DF7-B12344F69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60" y="4809349"/>
            <a:ext cx="11318543" cy="16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61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C03144-8353-8B40-A856-2BA11B137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568" y="2386585"/>
            <a:ext cx="10168128" cy="2773126"/>
          </a:xfrm>
        </p:spPr>
      </p:pic>
    </p:spTree>
    <p:extLst>
      <p:ext uri="{BB962C8B-B14F-4D97-AF65-F5344CB8AC3E}">
        <p14:creationId xmlns:p14="http://schemas.microsoft.com/office/powerpoint/2010/main" val="1261406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82837"/>
            <a:ext cx="1948474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GSEA software from Broad Institute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26" y="3163824"/>
            <a:ext cx="3416327" cy="3694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Formatting of the input files are straightforward for GSEA as opposed to FGSEA and EGSEA tool on Galaxy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2B8B0A7-54C9-B042-83E3-081CEE739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" t="2979" r="10734" b="6758"/>
          <a:stretch/>
        </p:blipFill>
        <p:spPr>
          <a:xfrm>
            <a:off x="3906253" y="854242"/>
            <a:ext cx="8116664" cy="51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1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329184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for GSEA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938D52-0CBC-C741-90D5-231846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211" y="1502394"/>
            <a:ext cx="6986710" cy="774462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gct</a:t>
            </a:r>
            <a:r>
              <a:rPr lang="en-US" dirty="0"/>
              <a:t> and </a:t>
            </a:r>
            <a:r>
              <a:rPr lang="en-US" dirty="0" err="1"/>
              <a:t>cls</a:t>
            </a:r>
            <a:r>
              <a:rPr lang="en-US" dirty="0"/>
              <a:t> files need to be made by self</a:t>
            </a:r>
          </a:p>
          <a:p>
            <a:r>
              <a:rPr lang="en-US" dirty="0"/>
              <a:t>Follows very specific format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FCA8D0-9926-9C42-9AB3-322C7815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57" y="2336003"/>
            <a:ext cx="97663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92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dataset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D7D79B-98BF-0D49-9356-179F2192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6" y="1738376"/>
            <a:ext cx="102108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4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Phenotype labels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E648B5-80B9-5C4E-AB19-224B59E1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84" y="1616439"/>
            <a:ext cx="7399290" cy="52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22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68" y="370840"/>
            <a:ext cx="2897632" cy="3058160"/>
          </a:xfrm>
        </p:spPr>
        <p:txBody>
          <a:bodyPr>
            <a:normAutofit/>
          </a:bodyPr>
          <a:lstStyle/>
          <a:p>
            <a:r>
              <a:rPr lang="en-US" dirty="0"/>
              <a:t>Enrichment plot: HALLMARK Gene Set (.</a:t>
            </a:r>
            <a:r>
              <a:rPr lang="en-US" dirty="0" err="1"/>
              <a:t>gmt</a:t>
            </a:r>
            <a:r>
              <a:rPr lang="en-US" dirty="0"/>
              <a:t>)</a:t>
            </a:r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AB9AD451-47E2-D947-A347-0BF386449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122"/>
          <a:stretch/>
        </p:blipFill>
        <p:spPr>
          <a:xfrm>
            <a:off x="3807968" y="370840"/>
            <a:ext cx="8261096" cy="579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9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FastQC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304" y="1663401"/>
            <a:ext cx="10168128" cy="3694176"/>
          </a:xfrm>
        </p:spPr>
        <p:txBody>
          <a:bodyPr>
            <a:normAutofit/>
          </a:bodyPr>
          <a:lstStyle/>
          <a:p>
            <a:r>
              <a:rPr lang="en-US" dirty="0"/>
              <a:t>Quality check </a:t>
            </a:r>
          </a:p>
          <a:p>
            <a:r>
              <a:rPr lang="en-US" dirty="0"/>
              <a:t>Indicates segments for trimming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96AA8B2-5EB7-0B49-AB72-C4F2EE98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24" y="2837630"/>
            <a:ext cx="5394960" cy="402037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536D910-3C66-8546-B370-0A7B0209E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72" y="3429000"/>
            <a:ext cx="4441994" cy="329726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273B93-C754-804B-9311-E7CDEE602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128" y="964692"/>
            <a:ext cx="35179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62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GSEA report example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BE3567C9-8F68-824A-989C-B1F0663AE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" r="2976" b="29698"/>
          <a:stretch/>
        </p:blipFill>
        <p:spPr>
          <a:xfrm>
            <a:off x="1115568" y="1728216"/>
            <a:ext cx="10379635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06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 Distribution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EB06351-7D06-CF4E-9F9E-5ECF8B6B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40" y="1757277"/>
            <a:ext cx="3373859" cy="3373859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FCB5297-935C-354B-9084-EB57AF179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99" y="1757278"/>
            <a:ext cx="3373859" cy="337385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9C81A377-D61B-AD4F-8AB1-DF4256941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380" y="1728215"/>
            <a:ext cx="3373859" cy="33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4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from GSEA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490AE-53D3-1E49-953E-AF0D34A9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70749" y="-2683598"/>
            <a:ext cx="1883698" cy="1222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Ranked Gene List Correlation Profile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5BFFCCA-FF6A-864A-B555-96021143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1991868"/>
            <a:ext cx="5753100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11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FGSEA on RStudio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C42676-A123-014C-9D14-A243C0D08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9923" y="1911160"/>
            <a:ext cx="6773773" cy="42336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005CE-5BD9-AA46-A953-877A9CBBF587}"/>
              </a:ext>
            </a:extLst>
          </p:cNvPr>
          <p:cNvSpPr txBox="1"/>
          <p:nvPr/>
        </p:nvSpPr>
        <p:spPr>
          <a:xfrm>
            <a:off x="548640" y="2048256"/>
            <a:ext cx="3602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returns one pathways to be TRUE when </a:t>
            </a:r>
            <a:r>
              <a:rPr lang="en-US" dirty="0" err="1"/>
              <a:t>padj</a:t>
            </a:r>
            <a:r>
              <a:rPr lang="en-US" dirty="0"/>
              <a:t>&lt;0.80 </a:t>
            </a:r>
          </a:p>
        </p:txBody>
      </p:sp>
    </p:spTree>
    <p:extLst>
      <p:ext uri="{BB962C8B-B14F-4D97-AF65-F5344CB8AC3E}">
        <p14:creationId xmlns:p14="http://schemas.microsoft.com/office/powerpoint/2010/main" val="1754775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FGSEA on RStudio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0008DB-8274-6E4A-A6B8-79599159F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274" y="1728216"/>
            <a:ext cx="6055926" cy="4855876"/>
          </a:xfrm>
        </p:spPr>
      </p:pic>
    </p:spTree>
    <p:extLst>
      <p:ext uri="{BB962C8B-B14F-4D97-AF65-F5344CB8AC3E}">
        <p14:creationId xmlns:p14="http://schemas.microsoft.com/office/powerpoint/2010/main" val="165331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EGSEA on </a:t>
            </a:r>
            <a:r>
              <a:rPr lang="en-US" dirty="0" err="1"/>
              <a:t>Rstudio</a:t>
            </a:r>
            <a:r>
              <a:rPr lang="en-US" dirty="0"/>
              <a:t> (</a:t>
            </a:r>
            <a:r>
              <a:rPr lang="en-US" dirty="0" err="1"/>
              <a:t>Voom</a:t>
            </a:r>
            <a:r>
              <a:rPr lang="en-US" dirty="0"/>
              <a:t> Object)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E05D7-34B9-C649-BF5E-C585E78C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132" y="2478024"/>
            <a:ext cx="9893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6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loading EGSEA library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74AD90-C453-994C-8EE4-B71F9A33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73" y="1590713"/>
            <a:ext cx="8125957" cy="52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14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PANTHER Classification System Pie Charts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224B1E-B1E4-924E-9CC5-37F1946D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/>
          </a:bodyPr>
          <a:lstStyle/>
          <a:p>
            <a:r>
              <a:rPr lang="en-US" dirty="0"/>
              <a:t>Molecular Function </a:t>
            </a:r>
          </a:p>
          <a:p>
            <a:r>
              <a:rPr lang="en-US" dirty="0"/>
              <a:t>Biological Process</a:t>
            </a:r>
          </a:p>
          <a:p>
            <a:r>
              <a:rPr lang="en-US" dirty="0"/>
              <a:t>Cellular Component</a:t>
            </a:r>
          </a:p>
          <a:p>
            <a:r>
              <a:rPr lang="en-US" dirty="0"/>
              <a:t>Protein Class</a:t>
            </a:r>
          </a:p>
          <a:p>
            <a:r>
              <a:rPr lang="en-US" dirty="0"/>
              <a:t>Pathway</a:t>
            </a:r>
          </a:p>
        </p:txBody>
      </p:sp>
    </p:spTree>
    <p:extLst>
      <p:ext uri="{BB962C8B-B14F-4D97-AF65-F5344CB8AC3E}">
        <p14:creationId xmlns:p14="http://schemas.microsoft.com/office/powerpoint/2010/main" val="198506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FD1764A-D70D-AE46-937D-24C94487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7" y="522227"/>
            <a:ext cx="4842111" cy="292608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FC2AD0-DFC9-6A42-98B7-9CFD7006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4596"/>
            <a:ext cx="4934706" cy="316296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D792E0-A10E-B94F-AC24-242B34A6B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11" y="3429000"/>
            <a:ext cx="4823747" cy="292608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1DB611-DDC5-1147-89EB-28EA8B55D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493470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1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r>
              <a:rPr lang="en-US" dirty="0"/>
              <a:t> before and after </a:t>
            </a:r>
            <a:r>
              <a:rPr lang="en-US" dirty="0" err="1"/>
              <a:t>Trimmomatic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304" y="1581912"/>
            <a:ext cx="10168128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CAB49-5B5D-7A4C-9C6A-B051671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58" y="1728216"/>
            <a:ext cx="5066758" cy="380006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DF0B19E-8239-A341-8E6A-808D487D8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1728216"/>
            <a:ext cx="50800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C2F306-1B4B-A641-B613-4CCA3E3D5DE8}"/>
              </a:ext>
            </a:extLst>
          </p:cNvPr>
          <p:cNvSpPr txBox="1"/>
          <p:nvPr/>
        </p:nvSpPr>
        <p:spPr>
          <a:xfrm>
            <a:off x="1115568" y="5538216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90E22-E327-6944-9162-D1073A94CFD1}"/>
              </a:ext>
            </a:extLst>
          </p:cNvPr>
          <p:cNvSpPr txBox="1"/>
          <p:nvPr/>
        </p:nvSpPr>
        <p:spPr>
          <a:xfrm>
            <a:off x="6653784" y="5528285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660348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 </a:t>
            </a:r>
            <a:r>
              <a:rPr lang="en-US" dirty="0" err="1"/>
              <a:t>GOSeq</a:t>
            </a:r>
            <a:r>
              <a:rPr lang="en-US" dirty="0"/>
              <a:t> on R Studio</a:t>
            </a:r>
          </a:p>
          <a:p>
            <a:r>
              <a:rPr lang="en-US" dirty="0"/>
              <a:t>GSEA on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Clustering with </a:t>
            </a:r>
            <a:r>
              <a:rPr lang="en-US" dirty="0" err="1"/>
              <a:t>bigPint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2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changes but still flagged yellow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304" y="1581912"/>
            <a:ext cx="10168128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C2F306-1B4B-A641-B613-4CCA3E3D5DE8}"/>
              </a:ext>
            </a:extLst>
          </p:cNvPr>
          <p:cNvSpPr txBox="1"/>
          <p:nvPr/>
        </p:nvSpPr>
        <p:spPr>
          <a:xfrm>
            <a:off x="1115568" y="5538216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90E22-E327-6944-9162-D1073A94CFD1}"/>
              </a:ext>
            </a:extLst>
          </p:cNvPr>
          <p:cNvSpPr txBox="1"/>
          <p:nvPr/>
        </p:nvSpPr>
        <p:spPr>
          <a:xfrm>
            <a:off x="6653784" y="5528285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F22E2-5E7D-4B4A-8FC7-50CB6721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46" y="1618226"/>
            <a:ext cx="5080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850FA5-0C62-4D49-87D6-888ED633B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960" y="1581912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0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changes but still flagged yellow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304" y="1581912"/>
            <a:ext cx="10168128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C2F306-1B4B-A641-B613-4CCA3E3D5DE8}"/>
              </a:ext>
            </a:extLst>
          </p:cNvPr>
          <p:cNvSpPr txBox="1"/>
          <p:nvPr/>
        </p:nvSpPr>
        <p:spPr>
          <a:xfrm>
            <a:off x="1115568" y="5538216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90E22-E327-6944-9162-D1073A94CFD1}"/>
              </a:ext>
            </a:extLst>
          </p:cNvPr>
          <p:cNvSpPr txBox="1"/>
          <p:nvPr/>
        </p:nvSpPr>
        <p:spPr>
          <a:xfrm>
            <a:off x="6653784" y="5528285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</a:t>
            </a:r>
          </a:p>
        </p:txBody>
      </p:sp>
      <p:pic>
        <p:nvPicPr>
          <p:cNvPr id="5" name="Picture 4" descr="A picture containing screen, game&#10;&#10;Description automatically generated">
            <a:extLst>
              <a:ext uri="{FF2B5EF4-FFF2-40B4-BE49-F238E27FC236}">
                <a16:creationId xmlns:a16="http://schemas.microsoft.com/office/drawing/2014/main" id="{C3F00A2A-0890-CC44-A12C-7F599871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81912"/>
            <a:ext cx="5080000" cy="3810000"/>
          </a:xfrm>
          <a:prstGeom prst="rect">
            <a:avLst/>
          </a:prstGeom>
        </p:spPr>
      </p:pic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7C5E0F24-8F33-A341-92CD-7B0E83A94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216" y="1581912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6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 Flagged Qualities not fixed with trimming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304" y="1581912"/>
            <a:ext cx="10168128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C2F306-1B4B-A641-B613-4CCA3E3D5DE8}"/>
              </a:ext>
            </a:extLst>
          </p:cNvPr>
          <p:cNvSpPr txBox="1"/>
          <p:nvPr/>
        </p:nvSpPr>
        <p:spPr>
          <a:xfrm>
            <a:off x="1115568" y="5538216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90E22-E327-6944-9162-D1073A94CFD1}"/>
              </a:ext>
            </a:extLst>
          </p:cNvPr>
          <p:cNvSpPr txBox="1"/>
          <p:nvPr/>
        </p:nvSpPr>
        <p:spPr>
          <a:xfrm>
            <a:off x="6653784" y="5528285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615F4D8-27E2-2C43-94ED-9177DD633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27" y="1718285"/>
            <a:ext cx="5080000" cy="3810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AE9DC44-F5B0-3041-AD59-593C23B5D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813" y="1679448"/>
            <a:ext cx="50800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7B015-FC46-D947-968A-2B63174B9F7C}"/>
              </a:ext>
            </a:extLst>
          </p:cNvPr>
          <p:cNvSpPr txBox="1"/>
          <p:nvPr/>
        </p:nvSpPr>
        <p:spPr>
          <a:xfrm>
            <a:off x="908304" y="5907548"/>
            <a:ext cx="1070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Considering trimming the ends instead of using sliding window trimming </a:t>
            </a:r>
          </a:p>
        </p:txBody>
      </p:sp>
    </p:spTree>
    <p:extLst>
      <p:ext uri="{BB962C8B-B14F-4D97-AF65-F5344CB8AC3E}">
        <p14:creationId xmlns:p14="http://schemas.microsoft.com/office/powerpoint/2010/main" val="58206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2D92DF-18C3-C046-A3B7-C0F563AF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18390" r="9089" b="96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alpha val="86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56BE7-6778-7344-AAC5-45798A81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 Flagged Qualities not fixed with trimming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A0CD-44DA-3646-AB00-DB4325419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304" y="1581912"/>
            <a:ext cx="10168128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C2F306-1B4B-A641-B613-4CCA3E3D5DE8}"/>
              </a:ext>
            </a:extLst>
          </p:cNvPr>
          <p:cNvSpPr txBox="1"/>
          <p:nvPr/>
        </p:nvSpPr>
        <p:spPr>
          <a:xfrm>
            <a:off x="1115568" y="5538216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90E22-E327-6944-9162-D1073A94CFD1}"/>
              </a:ext>
            </a:extLst>
          </p:cNvPr>
          <p:cNvSpPr txBox="1"/>
          <p:nvPr/>
        </p:nvSpPr>
        <p:spPr>
          <a:xfrm>
            <a:off x="6653784" y="5528285"/>
            <a:ext cx="406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CF2A41F-3E73-D147-A803-95E3AFF4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7152"/>
            <a:ext cx="5080000" cy="38100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43919A6-281C-DD4B-8B4A-AF3A03415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1597152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7487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90A2CD"/>
      </a:accent1>
      <a:accent2>
        <a:srgbClr val="73ABC0"/>
      </a:accent2>
      <a:accent3>
        <a:srgbClr val="78ACA4"/>
      </a:accent3>
      <a:accent4>
        <a:srgbClr val="6DB18B"/>
      </a:accent4>
      <a:accent5>
        <a:srgbClr val="77B178"/>
      </a:accent5>
      <a:accent6>
        <a:srgbClr val="85AE6B"/>
      </a:accent6>
      <a:hlink>
        <a:srgbClr val="92815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563</Words>
  <Application>Microsoft Macintosh PowerPoint</Application>
  <PresentationFormat>Widescreen</PresentationFormat>
  <Paragraphs>121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Avenir Next LT Pro</vt:lpstr>
      <vt:lpstr>Calibri</vt:lpstr>
      <vt:lpstr>AccentBoxVTI</vt:lpstr>
      <vt:lpstr>RNASeq  Downstream Analysis</vt:lpstr>
      <vt:lpstr>Importing Sample Data (NCBI GEO)</vt:lpstr>
      <vt:lpstr>Importing Sample Data (Unpublished Study)</vt:lpstr>
      <vt:lpstr>FastQC</vt:lpstr>
      <vt:lpstr>FastQC before and after Trimmomatic</vt:lpstr>
      <vt:lpstr>Slight changes but still flagged yellow</vt:lpstr>
      <vt:lpstr>Slight changes but still flagged yellow</vt:lpstr>
      <vt:lpstr>Red Flagged Qualities not fixed with trimming</vt:lpstr>
      <vt:lpstr>Red Flagged Qualities not fixed with trimming</vt:lpstr>
      <vt:lpstr>HISAT2</vt:lpstr>
      <vt:lpstr>RNA STAR</vt:lpstr>
      <vt:lpstr>HTSeq</vt:lpstr>
      <vt:lpstr>DESeq2 on Galaxy</vt:lpstr>
      <vt:lpstr>PCA</vt:lpstr>
      <vt:lpstr>Sample to Sample Distance</vt:lpstr>
      <vt:lpstr>Dispersion Estimates</vt:lpstr>
      <vt:lpstr>Histogram of p-values for Treatment</vt:lpstr>
      <vt:lpstr>MA-plot for treatment</vt:lpstr>
      <vt:lpstr>Data Transformation for DESeq2 on Rstudio</vt:lpstr>
      <vt:lpstr>Heatmap on Rstudio</vt:lpstr>
      <vt:lpstr>Volcano Plot on RStudio</vt:lpstr>
      <vt:lpstr>Boxplot using bigPint</vt:lpstr>
      <vt:lpstr>Scatter Matrix using bigPint</vt:lpstr>
      <vt:lpstr>Issues with bigPint</vt:lpstr>
      <vt:lpstr>Annotate from ENSEMBL GeneID to Symbols</vt:lpstr>
      <vt:lpstr>GOseq on Galaxy</vt:lpstr>
      <vt:lpstr>Length bias plot</vt:lpstr>
      <vt:lpstr>Top over-represented GO terms plot</vt:lpstr>
      <vt:lpstr>DE genes for categories (GO/KEGG terms)</vt:lpstr>
      <vt:lpstr>Attempted Code for GOSeq on RStudio</vt:lpstr>
      <vt:lpstr>Input for GOSeq on RStudio</vt:lpstr>
      <vt:lpstr>Output of getgo</vt:lpstr>
      <vt:lpstr>Output of getlength</vt:lpstr>
      <vt:lpstr>Error Message</vt:lpstr>
      <vt:lpstr>GSEA software from Broad Institute </vt:lpstr>
      <vt:lpstr>Input for GSEA</vt:lpstr>
      <vt:lpstr>Expression dataset</vt:lpstr>
      <vt:lpstr>Phenotype labels</vt:lpstr>
      <vt:lpstr>Enrichment plot: HALLMARK Gene Set (.gmt)</vt:lpstr>
      <vt:lpstr>GSEA report example</vt:lpstr>
      <vt:lpstr>ES Distribution</vt:lpstr>
      <vt:lpstr>Heatmap from GSEA </vt:lpstr>
      <vt:lpstr>Ranked Gene List Correlation Profile</vt:lpstr>
      <vt:lpstr>FGSEA on RStudio</vt:lpstr>
      <vt:lpstr>FGSEA on RStudio</vt:lpstr>
      <vt:lpstr>EGSEA on Rstudio (Voom Object)</vt:lpstr>
      <vt:lpstr>Error loading EGSEA library</vt:lpstr>
      <vt:lpstr>PANTHER Classification System Pie Charts</vt:lpstr>
      <vt:lpstr>PowerPoint Presentation</vt:lpstr>
      <vt:lpstr>In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RNASeq  Downstream Analysis</dc:title>
  <dc:creator>NIDHI Mahejabeen Hossain</dc:creator>
  <cp:lastModifiedBy>NIDHI Mahejabeen Hossain</cp:lastModifiedBy>
  <cp:revision>42</cp:revision>
  <dcterms:created xsi:type="dcterms:W3CDTF">2020-06-18T23:08:40Z</dcterms:created>
  <dcterms:modified xsi:type="dcterms:W3CDTF">2020-09-12T22:10:45Z</dcterms:modified>
</cp:coreProperties>
</file>